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87" r:id="rId3"/>
    <p:sldId id="279" r:id="rId4"/>
    <p:sldId id="285" r:id="rId5"/>
    <p:sldId id="273" r:id="rId6"/>
    <p:sldId id="274" r:id="rId7"/>
    <p:sldId id="276" r:id="rId8"/>
    <p:sldId id="277" r:id="rId9"/>
    <p:sldId id="278" r:id="rId10"/>
    <p:sldId id="280" r:id="rId11"/>
    <p:sldId id="281" r:id="rId12"/>
    <p:sldId id="282" r:id="rId13"/>
    <p:sldId id="283" r:id="rId14"/>
    <p:sldId id="284" r:id="rId15"/>
  </p:sldIdLst>
  <p:sldSz cx="9144000" cy="6858000" type="screen4x3"/>
  <p:notesSz cx="6888163" cy="100203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76" d="100"/>
          <a:sy n="76" d="100"/>
        </p:scale>
        <p:origin x="-8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8A4A29A-9C02-4DBE-8459-EB75B62AF6CF}" type="datetimeFigureOut">
              <a:rPr lang="nl-NL" smtClean="0"/>
              <a:pPr/>
              <a:t>17-7-2011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BC6AD50-1E99-4E87-A156-1286D77495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smtClean="0"/>
          </a:p>
        </p:txBody>
      </p:sp>
      <p:sp>
        <p:nvSpPr>
          <p:cNvPr id="24580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DF220B9-626F-452B-9922-7076BED03481}" type="slidenum">
              <a:rPr lang="nl-NL" smtClean="0"/>
              <a:pPr/>
              <a:t>1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nl-NL" smtClean="0"/>
              <a:t>Welvarende planeet zou ik wijzigen in Gezonde planeet !!!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smtClean="0"/>
          </a:p>
        </p:txBody>
      </p:sp>
      <p:sp>
        <p:nvSpPr>
          <p:cNvPr id="24580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DF220B9-626F-452B-9922-7076BED03481}" type="slidenum">
              <a:rPr lang="nl-NL" smtClean="0"/>
              <a:pPr/>
              <a:t>14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4D2A5-25C8-419E-ACBC-6EBC243604D0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74F57-A6FF-40C4-9186-F5B419164B1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Tijdelijke aanduiding voor inhoud 3" descr="img001.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2179638"/>
            <a:ext cx="3911600" cy="333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el 1"/>
          <p:cNvSpPr>
            <a:spLocks noGrp="1"/>
          </p:cNvSpPr>
          <p:nvPr>
            <p:ph type="title"/>
          </p:nvPr>
        </p:nvSpPr>
        <p:spPr>
          <a:xfrm>
            <a:off x="0" y="557808"/>
            <a:ext cx="9144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nl-NL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Huis der Nederlanden</a:t>
            </a:r>
            <a:br>
              <a:rPr lang="nl-NL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nl-NL" sz="3200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Budget aanvraag, t/m december 2011</a:t>
            </a:r>
            <a:br>
              <a:rPr lang="nl-NL" sz="3200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nl-NL" sz="3200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Voorloopkosten en PPS voorstel Tweede Kamer</a:t>
            </a:r>
            <a:endParaRPr lang="en-GB" dirty="0" smtClean="0"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3714637" y="5732463"/>
            <a:ext cx="17893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nl-NL" dirty="0" smtClean="0">
                <a:solidFill>
                  <a:schemeClr val="tx2">
                    <a:lumMod val="75000"/>
                  </a:schemeClr>
                </a:solidFill>
              </a:rPr>
              <a:t>Omvang 6 TON</a:t>
            </a:r>
            <a:endParaRPr lang="nl-NL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  <a:defRPr/>
            </a:pPr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Amsterdam, </a:t>
            </a:r>
            <a:r>
              <a:rPr lang="nl-NL" sz="1400" b="1" dirty="0" smtClean="0">
                <a:solidFill>
                  <a:schemeClr val="tx2">
                    <a:lumMod val="75000"/>
                  </a:schemeClr>
                </a:solidFill>
              </a:rPr>
              <a:t>Juli 2011</a:t>
            </a:r>
            <a:endParaRPr lang="en-US" sz="1400" b="1" dirty="0"/>
          </a:p>
        </p:txBody>
      </p:sp>
      <p:sp>
        <p:nvSpPr>
          <p:cNvPr id="8" name="Rechthoek 7"/>
          <p:cNvSpPr/>
          <p:nvPr/>
        </p:nvSpPr>
        <p:spPr>
          <a:xfrm>
            <a:off x="539750" y="1008000"/>
            <a:ext cx="828040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251520" y="548681"/>
          <a:ext cx="8568951" cy="3930711"/>
        </p:xfrm>
        <a:graphic>
          <a:graphicData uri="http://schemas.openxmlformats.org/drawingml/2006/table">
            <a:tbl>
              <a:tblPr/>
              <a:tblGrid>
                <a:gridCol w="2167741"/>
                <a:gridCol w="934814"/>
                <a:gridCol w="1034183"/>
                <a:gridCol w="960313"/>
                <a:gridCol w="886443"/>
                <a:gridCol w="960313"/>
                <a:gridCol w="809054"/>
                <a:gridCol w="816090"/>
              </a:tblGrid>
              <a:tr h="51648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</a:t>
                      </a:r>
                      <a:r>
                        <a:rPr lang="nl-NL" sz="2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Stg</a:t>
                      </a:r>
                      <a:r>
                        <a:rPr lang="nl-NL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HDN - Kostenplaatsen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  <a:endParaRPr lang="nl-NL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54733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Bestemmingen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Aug.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Sept.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Okt.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Nov.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Dec.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Totaal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54733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Vooruitgemaakte kosten*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733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 PPS voorstel**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 Politiek en netwerken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Bijkomende kosten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BTW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87.590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44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Onvoorzien/Reserve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</a:t>
                      </a:r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11.000 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13.000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13.000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</a:t>
                      </a:r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3.000 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</a:t>
                      </a:r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3.000 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</a:t>
                      </a:r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3.100 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Afrondingen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5.310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160.000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34.000</a:t>
                      </a:r>
                      <a:endParaRPr lang="nl-NL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600.000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el 1"/>
          <p:cNvSpPr txBox="1">
            <a:spLocks/>
          </p:cNvSpPr>
          <p:nvPr/>
        </p:nvSpPr>
        <p:spPr>
          <a:xfrm>
            <a:off x="457200" y="5157192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* Uitbetaling verspreid over drie maanden verdeeld;</a:t>
            </a:r>
          </a:p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** Uitbetaling deels na facturering aan het einde van de maand – tot 14 dagen later.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PIJL-LINKS en -RECHTS 3"/>
          <p:cNvSpPr/>
          <p:nvPr/>
        </p:nvSpPr>
        <p:spPr>
          <a:xfrm>
            <a:off x="5507483" y="4496538"/>
            <a:ext cx="2484000" cy="432000"/>
          </a:xfrm>
          <a:prstGeom prst="left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6" name="PIJL-LINKS en -RECHTS 5"/>
          <p:cNvSpPr/>
          <p:nvPr/>
        </p:nvSpPr>
        <p:spPr>
          <a:xfrm>
            <a:off x="2736072" y="4496538"/>
            <a:ext cx="2484000" cy="432000"/>
          </a:xfrm>
          <a:prstGeom prst="left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354562" y="981200"/>
            <a:ext cx="46038" cy="3960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8" name="Afgeronde rechthoek 7"/>
          <p:cNvSpPr/>
          <p:nvPr/>
        </p:nvSpPr>
        <p:spPr>
          <a:xfrm>
            <a:off x="8028384" y="981422"/>
            <a:ext cx="52388" cy="3960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360040" y="4509120"/>
            <a:ext cx="87484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2000" b="1" dirty="0" smtClean="0">
                <a:solidFill>
                  <a:schemeClr val="accent6">
                    <a:lumMod val="75000"/>
                  </a:schemeClr>
                </a:solidFill>
              </a:rPr>
              <a:t>Ontwikkelkosten                       € 5 TON                +                  1 TON                = 6 TON</a:t>
            </a:r>
            <a:endParaRPr lang="nl-NL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2555776" y="981168"/>
            <a:ext cx="46038" cy="39600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Verantwoording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Maandelijks boekhoudkundig verslag</a:t>
            </a:r>
          </a:p>
          <a:p>
            <a:r>
              <a:rPr lang="nl-NL" dirty="0" smtClean="0"/>
              <a:t>Maandelijks voortgangsrapport met </a:t>
            </a:r>
            <a:r>
              <a:rPr lang="nl-NL" dirty="0" err="1" smtClean="0"/>
              <a:t>forecast</a:t>
            </a:r>
            <a:endParaRPr lang="nl-NL" dirty="0" smtClean="0"/>
          </a:p>
          <a:p>
            <a:r>
              <a:rPr lang="nl-NL" dirty="0" smtClean="0"/>
              <a:t>Accountantsverklaring per half boekjaar </a:t>
            </a:r>
          </a:p>
          <a:p>
            <a:r>
              <a:rPr lang="nl-NL" dirty="0" smtClean="0"/>
              <a:t>Eindrapportage over dit budgetonderdeel</a:t>
            </a:r>
            <a:endParaRPr 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Budget type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definitieve GO: Lening tegen wettelijke rente, terug te betalen uit latere baten;</a:t>
            </a:r>
          </a:p>
          <a:p>
            <a:r>
              <a:rPr lang="nl-NL" dirty="0" smtClean="0"/>
              <a:t>Bij definitieve NO GO: Gift tegen finale kwijting;</a:t>
            </a:r>
          </a:p>
          <a:p>
            <a:r>
              <a:rPr lang="nl-NL" dirty="0" smtClean="0"/>
              <a:t>Vast te leggen bij wederzijds te ondertekenen overeenkomst</a:t>
            </a:r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Stortingsgegevens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Rekeningnummer …</a:t>
            </a:r>
          </a:p>
          <a:p>
            <a:r>
              <a:rPr lang="nl-NL" dirty="0" smtClean="0"/>
              <a:t>Ten name van Stichting Huis der Nederlanden</a:t>
            </a:r>
          </a:p>
          <a:p>
            <a:r>
              <a:rPr lang="nl-NL" dirty="0" smtClean="0"/>
              <a:t>Omschrijving Budget 2011</a:t>
            </a:r>
          </a:p>
          <a:p>
            <a:r>
              <a:rPr lang="nl-NL" dirty="0" smtClean="0"/>
              <a:t>Stortingsschema:</a:t>
            </a:r>
          </a:p>
          <a:p>
            <a:pPr lvl="1">
              <a:buNone/>
            </a:pPr>
            <a:r>
              <a:rPr lang="nl-NL" dirty="0" smtClean="0"/>
              <a:t>€ 170.000 op 25 juli*, 21 augustus en 21 september</a:t>
            </a:r>
          </a:p>
          <a:p>
            <a:pPr lvl="1">
              <a:buNone/>
            </a:pPr>
            <a:r>
              <a:rPr lang="nl-NL" dirty="0" smtClean="0"/>
              <a:t>€   90.000 op 21 oktober</a:t>
            </a:r>
          </a:p>
          <a:p>
            <a:pPr lvl="1">
              <a:buNone/>
            </a:pPr>
            <a:r>
              <a:rPr lang="nl-NL" dirty="0" smtClean="0"/>
              <a:t>* Of binnen twee dagen na aangaan van </a:t>
            </a:r>
            <a:r>
              <a:rPr lang="nl-NL" dirty="0" err="1" smtClean="0"/>
              <a:t>overeen-komst</a:t>
            </a:r>
            <a:r>
              <a:rPr lang="nl-NL" dirty="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Tijdelijke aanduiding voor inhoud 3" descr="img001.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2179638"/>
            <a:ext cx="3911600" cy="333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el 1"/>
          <p:cNvSpPr>
            <a:spLocks noGrp="1"/>
          </p:cNvSpPr>
          <p:nvPr>
            <p:ph type="title"/>
          </p:nvPr>
        </p:nvSpPr>
        <p:spPr>
          <a:xfrm>
            <a:off x="0" y="557808"/>
            <a:ext cx="9144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nl-NL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Huis der Nederlanden</a:t>
            </a:r>
            <a:br>
              <a:rPr lang="nl-NL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nl-NL" sz="3200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Hiermee worden de Voorloopkosten en het </a:t>
            </a:r>
            <a:br>
              <a:rPr lang="nl-NL" sz="3200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nl-NL" sz="3200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PPS voorstel voor de Tweede Kamer gerealiseerd.</a:t>
            </a:r>
            <a:endParaRPr lang="en-GB" dirty="0" smtClean="0"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3923928" y="5661248"/>
            <a:ext cx="1618999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nl-NL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Dank 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539750" y="1008000"/>
            <a:ext cx="828040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4" descr="Ernesto Neto, collectie Museum Boijmans Van Beunin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688" y="0"/>
            <a:ext cx="2500312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59016" cy="1143000"/>
          </a:xfrm>
        </p:spPr>
        <p:txBody>
          <a:bodyPr/>
          <a:lstStyle/>
          <a:p>
            <a:r>
              <a:rPr lang="nl-NL" dirty="0" smtClean="0"/>
              <a:t>HDN - Missie</a:t>
            </a:r>
          </a:p>
        </p:txBody>
      </p:sp>
      <p:sp>
        <p:nvSpPr>
          <p:cNvPr id="4100" name="Tijdelijke aanduiding voor inhoud 2"/>
          <p:cNvSpPr>
            <a:spLocks noGrp="1"/>
          </p:cNvSpPr>
          <p:nvPr>
            <p:ph idx="1"/>
          </p:nvPr>
        </p:nvSpPr>
        <p:spPr>
          <a:xfrm>
            <a:off x="357188" y="4293096"/>
            <a:ext cx="8515350" cy="2376264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 typeface="Arial" charset="0"/>
              <a:buNone/>
            </a:pPr>
            <a:r>
              <a:rPr lang="nl-NL" sz="3800" dirty="0" smtClean="0"/>
              <a:t> </a:t>
            </a:r>
          </a:p>
          <a:p>
            <a:pPr eaLnBrk="1" hangingPunct="1">
              <a:buFont typeface="Arial" charset="0"/>
              <a:buNone/>
            </a:pPr>
            <a:endParaRPr lang="nl-NL" dirty="0" smtClean="0"/>
          </a:p>
          <a:p>
            <a:pPr eaLnBrk="1" hangingPunct="1">
              <a:buFont typeface="Arial" charset="0"/>
              <a:buNone/>
            </a:pPr>
            <a:endParaRPr lang="nl-NL" dirty="0" smtClean="0"/>
          </a:p>
          <a:p>
            <a:pPr eaLnBrk="1" hangingPunct="1">
              <a:buFont typeface="Arial" charset="0"/>
              <a:buNone/>
            </a:pPr>
            <a:endParaRPr lang="nl-NL" sz="4000" dirty="0" smtClean="0"/>
          </a:p>
          <a:p>
            <a:pPr>
              <a:buNone/>
            </a:pPr>
            <a:r>
              <a:rPr lang="nl-NL" sz="1800" dirty="0" smtClean="0">
                <a:sym typeface="Wingdings" pitchFamily="2" charset="2"/>
              </a:rPr>
              <a:t>          Gezonde planeet  Duurzaam land  Duurzaam handelen  </a:t>
            </a:r>
            <a:r>
              <a:rPr lang="nl-NL" sz="1800" dirty="0" smtClean="0"/>
              <a:t>Duurzame mens</a:t>
            </a:r>
          </a:p>
        </p:txBody>
      </p:sp>
      <p:sp>
        <p:nvSpPr>
          <p:cNvPr id="5" name="Ovaal 4"/>
          <p:cNvSpPr/>
          <p:nvPr/>
        </p:nvSpPr>
        <p:spPr>
          <a:xfrm>
            <a:off x="2627784" y="4388544"/>
            <a:ext cx="1800225" cy="1800225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/>
              <a:t>National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/>
              <a:t>Climate Change</a:t>
            </a:r>
          </a:p>
        </p:txBody>
      </p:sp>
      <p:sp>
        <p:nvSpPr>
          <p:cNvPr id="8" name="Ovaal 7"/>
          <p:cNvSpPr/>
          <p:nvPr/>
        </p:nvSpPr>
        <p:spPr>
          <a:xfrm>
            <a:off x="6772275" y="4388544"/>
            <a:ext cx="1800225" cy="1800225"/>
          </a:xfrm>
          <a:prstGeom prst="ellips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/>
              <a:t>Human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/>
              <a:t>Care Change</a:t>
            </a:r>
          </a:p>
        </p:txBody>
      </p:sp>
      <p:sp>
        <p:nvSpPr>
          <p:cNvPr id="13" name="Ovaal 12"/>
          <p:cNvSpPr/>
          <p:nvPr/>
        </p:nvSpPr>
        <p:spPr>
          <a:xfrm>
            <a:off x="571500" y="4345682"/>
            <a:ext cx="1800225" cy="180022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/>
              <a:t>Global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 smtClean="0"/>
              <a:t>Care </a:t>
            </a:r>
            <a:r>
              <a:rPr lang="nl-NL" sz="2000" dirty="0"/>
              <a:t>Change</a:t>
            </a:r>
          </a:p>
        </p:txBody>
      </p:sp>
      <p:sp>
        <p:nvSpPr>
          <p:cNvPr id="15" name="Rechthoek 14"/>
          <p:cNvSpPr/>
          <p:nvPr/>
        </p:nvSpPr>
        <p:spPr>
          <a:xfrm>
            <a:off x="467544" y="1916832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800" dirty="0" smtClean="0"/>
              <a:t>Het ontwikkelen en realiseren  van een toonaangevend instituut op het gebied van </a:t>
            </a:r>
            <a:r>
              <a:rPr lang="nl-NL" sz="2800" dirty="0" smtClean="0">
                <a:solidFill>
                  <a:schemeClr val="accent6">
                    <a:lumMod val="75000"/>
                  </a:schemeClr>
                </a:solidFill>
              </a:rPr>
              <a:t>gezondheidszorg, duurzaamheid en leiderschapsontwikkeling </a:t>
            </a:r>
          </a:p>
          <a:p>
            <a:pPr algn="ctr"/>
            <a:r>
              <a:rPr lang="nl-NL" sz="2800" dirty="0" smtClean="0"/>
              <a:t>waardoor op een efficiënte en effectieve manier een bijdrage geleverd kan worden aan de samenleving.</a:t>
            </a:r>
            <a:endParaRPr lang="nl-NL" sz="2800" dirty="0"/>
          </a:p>
        </p:txBody>
      </p:sp>
      <p:grpSp>
        <p:nvGrpSpPr>
          <p:cNvPr id="11" name="Groep 10"/>
          <p:cNvGrpSpPr/>
          <p:nvPr/>
        </p:nvGrpSpPr>
        <p:grpSpPr>
          <a:xfrm>
            <a:off x="4716016" y="4402832"/>
            <a:ext cx="1800225" cy="1800225"/>
            <a:chOff x="2699767" y="2386608"/>
            <a:chExt cx="1800225" cy="1800225"/>
          </a:xfrm>
        </p:grpSpPr>
        <p:sp>
          <p:nvSpPr>
            <p:cNvPr id="4" name="Ovaal 3"/>
            <p:cNvSpPr/>
            <p:nvPr/>
          </p:nvSpPr>
          <p:spPr>
            <a:xfrm>
              <a:off x="2699767" y="2386608"/>
              <a:ext cx="1800225" cy="1800225"/>
            </a:xfrm>
            <a:prstGeom prst="ellips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nl-NL" sz="2000" dirty="0"/>
            </a:p>
          </p:txBody>
        </p:sp>
        <p:sp>
          <p:nvSpPr>
            <p:cNvPr id="16" name="Rechthoek 15"/>
            <p:cNvSpPr/>
            <p:nvPr/>
          </p:nvSpPr>
          <p:spPr>
            <a:xfrm>
              <a:off x="2790056" y="2773377"/>
              <a:ext cx="156592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2000" dirty="0" smtClean="0">
                  <a:solidFill>
                    <a:schemeClr val="bg1"/>
                  </a:solidFill>
                </a:rPr>
                <a:t>National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2000" dirty="0" smtClean="0">
                  <a:solidFill>
                    <a:schemeClr val="bg1"/>
                  </a:solidFill>
                </a:rPr>
                <a:t>Leaderschip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2000" dirty="0" smtClean="0">
                  <a:solidFill>
                    <a:schemeClr val="bg1"/>
                  </a:solidFill>
                </a:rPr>
                <a:t> Change</a:t>
              </a:r>
              <a:endParaRPr lang="nl-NL" sz="20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4400" dirty="0" smtClean="0">
                <a:latin typeface="+mj-lt"/>
                <a:ea typeface="+mj-ea"/>
                <a:cs typeface="+mj-cs"/>
              </a:rPr>
              <a:t>Stg. HDN - </a:t>
            </a:r>
            <a:r>
              <a:rPr lang="nl-NL" sz="4400" dirty="0" err="1" smtClean="0">
                <a:latin typeface="+mj-lt"/>
                <a:ea typeface="+mj-ea"/>
                <a:cs typeface="+mj-cs"/>
              </a:rPr>
              <a:t>ontwikkelp</a:t>
            </a:r>
            <a:r>
              <a:rPr kumimoji="0" lang="nl-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 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Afgeronde rechthoek 2"/>
          <p:cNvSpPr/>
          <p:nvPr/>
        </p:nvSpPr>
        <p:spPr>
          <a:xfrm>
            <a:off x="288032" y="1628800"/>
            <a:ext cx="8532440" cy="338437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 rot="240000">
            <a:off x="648072" y="3023984"/>
            <a:ext cx="5760640" cy="2880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hthoek 4"/>
          <p:cNvSpPr/>
          <p:nvPr/>
        </p:nvSpPr>
        <p:spPr>
          <a:xfrm rot="-240000">
            <a:off x="648072" y="3455984"/>
            <a:ext cx="5760640" cy="288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288032" y="1925960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Overheid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1" name="Gebogen verbindingslijn 10"/>
          <p:cNvCxnSpPr/>
          <p:nvPr/>
        </p:nvCxnSpPr>
        <p:spPr>
          <a:xfrm rot="10800000" flipH="1" flipV="1">
            <a:off x="576064" y="2780928"/>
            <a:ext cx="1656184" cy="1080120"/>
          </a:xfrm>
          <a:prstGeom prst="bentConnector3">
            <a:avLst>
              <a:gd name="adj1" fmla="val 50000"/>
            </a:avLst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bogen verbindingslijn 11"/>
          <p:cNvCxnSpPr/>
          <p:nvPr/>
        </p:nvCxnSpPr>
        <p:spPr>
          <a:xfrm rot="10800000" flipV="1">
            <a:off x="1656185" y="2780927"/>
            <a:ext cx="1656184" cy="1080120"/>
          </a:xfrm>
          <a:prstGeom prst="bentConnector3">
            <a:avLst>
              <a:gd name="adj1" fmla="val 50000"/>
            </a:avLst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bogen verbindingslijn 13"/>
          <p:cNvCxnSpPr/>
          <p:nvPr/>
        </p:nvCxnSpPr>
        <p:spPr>
          <a:xfrm>
            <a:off x="2808312" y="2780928"/>
            <a:ext cx="1728192" cy="864096"/>
          </a:xfrm>
          <a:prstGeom prst="bentConnector3">
            <a:avLst>
              <a:gd name="adj1" fmla="val 84644"/>
            </a:avLst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el 1"/>
          <p:cNvSpPr txBox="1">
            <a:spLocks/>
          </p:cNvSpPr>
          <p:nvPr/>
        </p:nvSpPr>
        <p:spPr>
          <a:xfrm>
            <a:off x="288032" y="3942184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Stg.</a:t>
            </a:r>
            <a:r>
              <a:rPr kumimoji="0" lang="nl-N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HdN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itel 1"/>
          <p:cNvSpPr txBox="1">
            <a:spLocks/>
          </p:cNvSpPr>
          <p:nvPr/>
        </p:nvSpPr>
        <p:spPr>
          <a:xfrm>
            <a:off x="3024336" y="1988840"/>
            <a:ext cx="3117032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44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Interactielijn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6408712" y="3239984"/>
            <a:ext cx="2160240" cy="288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Gebogen verbindingslijn 9"/>
          <p:cNvCxnSpPr/>
          <p:nvPr/>
        </p:nvCxnSpPr>
        <p:spPr>
          <a:xfrm rot="10800000" flipV="1">
            <a:off x="4248472" y="3356992"/>
            <a:ext cx="4248472" cy="288032"/>
          </a:xfrm>
          <a:prstGeom prst="bentConnector3">
            <a:avLst>
              <a:gd name="adj1" fmla="val 50000"/>
            </a:avLst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el 1"/>
          <p:cNvSpPr txBox="1">
            <a:spLocks/>
          </p:cNvSpPr>
          <p:nvPr/>
        </p:nvSpPr>
        <p:spPr>
          <a:xfrm>
            <a:off x="6552728" y="1844824"/>
            <a:ext cx="2267744" cy="9269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PPS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4400" b="1" dirty="0" smtClean="0">
                <a:latin typeface="+mj-lt"/>
                <a:ea typeface="+mj-ea"/>
                <a:cs typeface="+mj-cs"/>
              </a:rPr>
              <a:t>Stg. HD</a:t>
            </a: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Rechthoek 29"/>
          <p:cNvSpPr/>
          <p:nvPr/>
        </p:nvSpPr>
        <p:spPr>
          <a:xfrm>
            <a:off x="2808312" y="1484784"/>
            <a:ext cx="46038" cy="37080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6408712" y="1484784"/>
            <a:ext cx="52388" cy="3708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32" name="Titel 1"/>
          <p:cNvSpPr txBox="1">
            <a:spLocks/>
          </p:cNvSpPr>
          <p:nvPr/>
        </p:nvSpPr>
        <p:spPr>
          <a:xfrm>
            <a:off x="4464496" y="5022304"/>
            <a:ext cx="3600400" cy="9269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Streefdatum</a:t>
            </a:r>
            <a:r>
              <a:rPr kumimoji="0" lang="nl-NL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januari 2012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itel 1"/>
          <p:cNvSpPr txBox="1">
            <a:spLocks/>
          </p:cNvSpPr>
          <p:nvPr/>
        </p:nvSpPr>
        <p:spPr>
          <a:xfrm>
            <a:off x="936104" y="5013176"/>
            <a:ext cx="3600400" cy="9269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4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15 juli 2011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>
          <a:xfrm>
            <a:off x="446856" y="274638"/>
            <a:ext cx="8229600" cy="1143000"/>
          </a:xfrm>
        </p:spPr>
        <p:txBody>
          <a:bodyPr/>
          <a:lstStyle/>
          <a:p>
            <a:r>
              <a:rPr lang="en-US" dirty="0" smtClean="0"/>
              <a:t>Investment 2012 – 2016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– 2020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3224" y="1484784"/>
            <a:ext cx="5194300" cy="50501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Present Estate € 45M</a:t>
            </a:r>
          </a:p>
          <a:p>
            <a:pPr>
              <a:defRPr/>
            </a:pPr>
            <a:r>
              <a:rPr lang="en-US" dirty="0" smtClean="0"/>
              <a:t>Organization</a:t>
            </a:r>
          </a:p>
          <a:p>
            <a:pPr>
              <a:defRPr/>
            </a:pPr>
            <a:r>
              <a:rPr lang="en-US" dirty="0" smtClean="0"/>
              <a:t>First Renovations</a:t>
            </a:r>
          </a:p>
          <a:p>
            <a:pPr>
              <a:defRPr/>
            </a:pPr>
            <a:r>
              <a:rPr lang="en-US" dirty="0" smtClean="0"/>
              <a:t>New buildings + inventory</a:t>
            </a:r>
          </a:p>
          <a:p>
            <a:pPr>
              <a:defRPr/>
            </a:pPr>
            <a:r>
              <a:rPr lang="en-US" dirty="0" smtClean="0"/>
              <a:t>Revenue - Costs</a:t>
            </a:r>
          </a:p>
          <a:p>
            <a:pPr>
              <a:defRPr/>
            </a:pPr>
            <a:r>
              <a:rPr lang="en-US" dirty="0" smtClean="0"/>
              <a:t>Total</a:t>
            </a:r>
          </a:p>
          <a:p>
            <a:pPr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Later Renovations</a:t>
            </a:r>
          </a:p>
          <a:p>
            <a:pPr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Later Revenue - Costs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Tijdelijke aanduiding voor inhoud 2"/>
          <p:cNvSpPr txBox="1">
            <a:spLocks/>
          </p:cNvSpPr>
          <p:nvPr/>
        </p:nvSpPr>
        <p:spPr bwMode="auto">
          <a:xfrm>
            <a:off x="6011987" y="1484784"/>
            <a:ext cx="24479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dirty="0" smtClean="0">
                <a:latin typeface="+mn-lt"/>
                <a:cs typeface="+mn-cs"/>
              </a:rPr>
              <a:t>€           0M</a:t>
            </a:r>
          </a:p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dirty="0" smtClean="0"/>
              <a:t>€         10M</a:t>
            </a:r>
          </a:p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dirty="0" smtClean="0"/>
              <a:t>€         20M</a:t>
            </a:r>
            <a:endParaRPr lang="en-US" sz="3200" dirty="0" smtClean="0">
              <a:latin typeface="+mn-lt"/>
              <a:cs typeface="+mn-cs"/>
            </a:endParaRPr>
          </a:p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dirty="0" smtClean="0">
                <a:latin typeface="+mn-lt"/>
                <a:cs typeface="+mn-cs"/>
              </a:rPr>
              <a:t>€         </a:t>
            </a:r>
            <a:r>
              <a:rPr lang="en-US" sz="3200" dirty="0">
                <a:latin typeface="+mn-lt"/>
                <a:cs typeface="+mn-cs"/>
              </a:rPr>
              <a:t>35M</a:t>
            </a:r>
          </a:p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u="sng" dirty="0" smtClean="0">
                <a:latin typeface="+mn-lt"/>
                <a:cs typeface="+mn-cs"/>
              </a:rPr>
              <a:t>€    </a:t>
            </a:r>
            <a:r>
              <a:rPr lang="en-US" sz="3200" u="sng" dirty="0">
                <a:latin typeface="+mn-lt"/>
                <a:cs typeface="+mn-cs"/>
              </a:rPr>
              <a:t>-/- </a:t>
            </a:r>
            <a:r>
              <a:rPr lang="en-US" sz="3200" u="sng" dirty="0" smtClean="0">
                <a:latin typeface="+mn-lt"/>
                <a:cs typeface="+mn-cs"/>
              </a:rPr>
              <a:t>10M</a:t>
            </a:r>
          </a:p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dirty="0" smtClean="0"/>
              <a:t>€         55M</a:t>
            </a:r>
          </a:p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€         80M</a:t>
            </a:r>
          </a:p>
          <a:p>
            <a:pPr marL="342900" indent="-342900" algn="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€       20+M</a:t>
            </a:r>
            <a:endParaRPr lang="en-US" sz="3200" dirty="0" smtClean="0"/>
          </a:p>
          <a:p>
            <a:pPr marL="342900" indent="-342900" algn="r" eaLnBrk="0" hangingPunct="0"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 algn="r" eaLnBrk="0" hangingPunct="0">
              <a:spcBef>
                <a:spcPct val="20000"/>
              </a:spcBef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5" name="Afgeronde rechthoek 4"/>
          <p:cNvSpPr/>
          <p:nvPr/>
        </p:nvSpPr>
        <p:spPr>
          <a:xfrm>
            <a:off x="683568" y="1556792"/>
            <a:ext cx="7848872" cy="1656184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Afgeronde rechthoek 5"/>
          <p:cNvSpPr/>
          <p:nvPr/>
        </p:nvSpPr>
        <p:spPr>
          <a:xfrm>
            <a:off x="683568" y="3284984"/>
            <a:ext cx="7848872" cy="1656184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Afgeronde rechthoek 6"/>
          <p:cNvSpPr/>
          <p:nvPr/>
        </p:nvSpPr>
        <p:spPr>
          <a:xfrm>
            <a:off x="683568" y="5013176"/>
            <a:ext cx="7848872" cy="1656184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3635896" y="226816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accent6">
                    <a:lumMod val="75000"/>
                  </a:schemeClr>
                </a:solidFill>
              </a:rPr>
              <a:t>FIN      €   30M</a:t>
            </a:r>
            <a:endParaRPr lang="nl-NL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3635896" y="3645024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accent6">
                    <a:lumMod val="75000"/>
                  </a:schemeClr>
                </a:solidFill>
              </a:rPr>
              <a:t>FIN      €   30M</a:t>
            </a:r>
            <a:endParaRPr lang="nl-NL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3563888" y="5292497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accent6">
                    <a:lumMod val="75000"/>
                  </a:schemeClr>
                </a:solidFill>
              </a:rPr>
              <a:t>FIN      €   60M ?</a:t>
            </a:r>
            <a:endParaRPr lang="nl-NL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187624" y="105273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2">
                    <a:lumMod val="50000"/>
                  </a:schemeClr>
                </a:solidFill>
              </a:rPr>
              <a:t>ACTUAL REVENUE      €     3M/YEAR</a:t>
            </a:r>
            <a:endParaRPr lang="nl-NL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539180" y="1397000"/>
          <a:ext cx="813691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141"/>
                <a:gridCol w="659749"/>
                <a:gridCol w="580970"/>
                <a:gridCol w="648072"/>
                <a:gridCol w="1190038"/>
                <a:gridCol w="952971"/>
                <a:gridCol w="95297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Fasering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Hoe </a:t>
                      </a:r>
                      <a:r>
                        <a:rPr lang="en-US" dirty="0" err="1" smtClean="0"/>
                        <a:t>lang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Besluit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Gevolg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 </a:t>
                      </a:r>
                      <a:r>
                        <a:rPr lang="en-U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Intentie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tot </a:t>
                      </a:r>
                      <a:r>
                        <a:rPr lang="en-US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stappenplan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HDN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 </a:t>
                      </a:r>
                      <a:r>
                        <a:rPr lang="en-U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mndn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Overleg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PPS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! ? 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1. PPS </a:t>
                      </a:r>
                      <a:r>
                        <a:rPr lang="en-U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haalbaarheid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toetsen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RIJK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6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mndn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Kan 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Stap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2.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Integraal</a:t>
                      </a:r>
                      <a:r>
                        <a:rPr lang="en-US" baseline="0" dirty="0" smtClean="0"/>
                        <a:t> PPS plan </a:t>
                      </a:r>
                      <a:r>
                        <a:rPr lang="en-US" baseline="0" dirty="0" err="1" smtClean="0"/>
                        <a:t>schetsen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H+R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</a:t>
                      </a:r>
                      <a:r>
                        <a:rPr lang="en-US" dirty="0" err="1" smtClean="0"/>
                        <a:t>mndn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 PPS </a:t>
                      </a:r>
                      <a:r>
                        <a:rPr lang="en-US" baseline="0" dirty="0" err="1" smtClean="0"/>
                        <a:t>schetsplan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toetsen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1 </a:t>
                      </a:r>
                      <a:r>
                        <a:rPr lang="en-US" baseline="0" dirty="0" err="1" smtClean="0"/>
                        <a:t>mnd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Inbrengen</a:t>
                      </a:r>
                      <a:r>
                        <a:rPr lang="en-US" dirty="0" smtClean="0"/>
                        <a:t> 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Tweede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Kamer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RIJK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Besluitvorming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Tweede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RIJK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NEE/JA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Besluitvorming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Eerste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Kamer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RIJK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GO/NO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Integratie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opstart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Jan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nl-NL" sz="4400" dirty="0" smtClean="0">
                <a:latin typeface="+mj-lt"/>
                <a:ea typeface="+mj-ea"/>
                <a:cs typeface="+mj-cs"/>
              </a:rPr>
              <a:t>Stappenplan 2011 - Inspanningstijd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Rechthoek 5"/>
          <p:cNvSpPr/>
          <p:nvPr/>
        </p:nvSpPr>
        <p:spPr>
          <a:xfrm rot="16200000">
            <a:off x="4584501" y="-1840085"/>
            <a:ext cx="46038" cy="871200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5" name="Afgeronde rechthoek 4"/>
          <p:cNvSpPr/>
          <p:nvPr/>
        </p:nvSpPr>
        <p:spPr>
          <a:xfrm>
            <a:off x="395610" y="2492896"/>
            <a:ext cx="8424862" cy="1872208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457200" y="5013176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De ervaring leert dat de doorlooptijd makkelijk twee tot drie maal de inspanningtijd kan nemen.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611882" y="1355725"/>
          <a:ext cx="799256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739"/>
                <a:gridCol w="634371"/>
                <a:gridCol w="864096"/>
                <a:gridCol w="432048"/>
                <a:gridCol w="576064"/>
                <a:gridCol w="648072"/>
                <a:gridCol w="664640"/>
                <a:gridCol w="9195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Fasering</a:t>
                      </a:r>
                      <a:r>
                        <a:rPr lang="en-US" dirty="0" smtClean="0"/>
                        <a:t>       </a:t>
                      </a:r>
                      <a:r>
                        <a:rPr lang="en-US" dirty="0" err="1" smtClean="0"/>
                        <a:t>d.d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15 </a:t>
                      </a:r>
                      <a:r>
                        <a:rPr lang="en-US" baseline="0" dirty="0" err="1" smtClean="0"/>
                        <a:t>juli</a:t>
                      </a:r>
                      <a:r>
                        <a:rPr lang="en-US" baseline="0" dirty="0" smtClean="0"/>
                        <a:t>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J/J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J/A/S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S/O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O/N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N/D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JAN.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0. </a:t>
                      </a:r>
                      <a:r>
                        <a:rPr lang="en-U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Intentie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tot </a:t>
                      </a:r>
                      <a:r>
                        <a:rPr lang="en-US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stappenplan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sym typeface="Wingdings" pitchFamily="2" charset="2"/>
                        </a:rPr>
                        <a:t></a:t>
                      </a:r>
                      <a:endParaRPr lang="nl-NL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1. PPS </a:t>
                      </a:r>
                      <a:r>
                        <a:rPr lang="en-US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haalbaarheid</a:t>
                      </a:r>
                      <a:r>
                        <a:rPr lang="en-US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toetsen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sym typeface="Wingdings" pitchFamily="2" charset="2"/>
                        </a:rPr>
                        <a:t>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Integraal</a:t>
                      </a:r>
                      <a:r>
                        <a:rPr lang="en-US" baseline="0" dirty="0" smtClean="0"/>
                        <a:t> PPS plan </a:t>
                      </a:r>
                      <a:r>
                        <a:rPr lang="en-US" baseline="0" dirty="0" err="1" smtClean="0"/>
                        <a:t>schetsen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 IPPS </a:t>
                      </a:r>
                      <a:r>
                        <a:rPr lang="en-US" baseline="0" dirty="0" err="1" smtClean="0"/>
                        <a:t>schetsplan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toetsen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Inbrengen</a:t>
                      </a:r>
                      <a:r>
                        <a:rPr lang="en-US" dirty="0" smtClean="0"/>
                        <a:t> 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Tweede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Kamer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Besluitvorming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Tweede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Kamer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Besluitvorming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Eerste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Kamer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Integratie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opstart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nl-NL" sz="4400" dirty="0" smtClean="0">
                <a:latin typeface="+mj-lt"/>
                <a:ea typeface="+mj-ea"/>
                <a:cs typeface="+mj-cs"/>
              </a:rPr>
              <a:t>Stg. HDN - Tijdlijn t/m 2011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18" name="PIJL-LINKS en -RECHTS 17"/>
          <p:cNvSpPr/>
          <p:nvPr/>
        </p:nvSpPr>
        <p:spPr>
          <a:xfrm>
            <a:off x="4715396" y="5000594"/>
            <a:ext cx="3457004" cy="3603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8" name="PIJL-LINKS en -RECHTS 7"/>
          <p:cNvSpPr/>
          <p:nvPr/>
        </p:nvSpPr>
        <p:spPr>
          <a:xfrm>
            <a:off x="1043608" y="5000594"/>
            <a:ext cx="3457004" cy="3603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9" name="Afgeronde rechthoek 8"/>
          <p:cNvSpPr/>
          <p:nvPr/>
        </p:nvSpPr>
        <p:spPr>
          <a:xfrm>
            <a:off x="395536" y="2420888"/>
            <a:ext cx="8424862" cy="1944216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srgbClr val="FFC000"/>
              </a:solidFill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0" y="1124744"/>
            <a:ext cx="46038" cy="489585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5" name="Afgeronde rechthoek 14"/>
          <p:cNvSpPr/>
          <p:nvPr/>
        </p:nvSpPr>
        <p:spPr>
          <a:xfrm>
            <a:off x="8244408" y="1124744"/>
            <a:ext cx="52388" cy="489585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9" name="Tekstvak 18"/>
          <p:cNvSpPr txBox="1"/>
          <p:nvPr/>
        </p:nvSpPr>
        <p:spPr>
          <a:xfrm>
            <a:off x="1115617" y="5445224"/>
            <a:ext cx="7560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2000" b="1" dirty="0" smtClean="0">
                <a:solidFill>
                  <a:schemeClr val="accent6">
                    <a:lumMod val="75000"/>
                  </a:schemeClr>
                </a:solidFill>
              </a:rPr>
              <a:t>Ontwikkelkosten       € 2 TON     +         € 3 TON      +   BTW  1 TON</a:t>
            </a:r>
          </a:p>
          <a:p>
            <a:pPr>
              <a:defRPr/>
            </a:pPr>
            <a:r>
              <a:rPr lang="nl-NL" sz="2000" b="1" dirty="0" smtClean="0">
                <a:solidFill>
                  <a:schemeClr val="accent6">
                    <a:lumMod val="75000"/>
                  </a:schemeClr>
                </a:solidFill>
              </a:rPr>
              <a:t>         6 TON</a:t>
            </a:r>
            <a:endParaRPr lang="nl-NL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539552" y="466948"/>
          <a:ext cx="8064896" cy="2552118"/>
        </p:xfrm>
        <a:graphic>
          <a:graphicData uri="http://schemas.openxmlformats.org/drawingml/2006/table">
            <a:tbl>
              <a:tblPr/>
              <a:tblGrid>
                <a:gridCol w="2410017"/>
                <a:gridCol w="1323147"/>
                <a:gridCol w="1323147"/>
                <a:gridCol w="1323147"/>
                <a:gridCol w="1685438"/>
              </a:tblGrid>
              <a:tr h="513780">
                <a:tc gridSpan="5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Stg.</a:t>
                      </a:r>
                      <a:r>
                        <a:rPr lang="nl-NL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HDN -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Kostenraming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juli t/m december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2011</a:t>
                      </a:r>
                      <a:endParaRPr lang="nl-NL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9967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Manschappen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Maanden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Uren/</a:t>
                      </a:r>
                      <a:r>
                        <a:rPr lang="nl-NL" sz="18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mnd</a:t>
                      </a:r>
                      <a:endParaRPr lang="nl-N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Uurtarief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99674"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5*</a:t>
                      </a:r>
                      <a:r>
                        <a:rPr lang="nl-NL" sz="1800" b="0" i="0" u="none" strike="noStrike" dirty="0" smtClean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latin typeface="Calibri"/>
                        </a:rPr>
                        <a:t>*</a:t>
                      </a:r>
                      <a:endParaRPr lang="nl-NL" sz="1800" b="0" i="0" u="none" strike="noStrike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150.000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674"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3**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135.000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58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Bijkomende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kosten***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15.000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58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€           300.000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el 1"/>
          <p:cNvSpPr txBox="1">
            <a:spLocks/>
          </p:cNvSpPr>
          <p:nvPr/>
        </p:nvSpPr>
        <p:spPr>
          <a:xfrm>
            <a:off x="457200" y="3294112"/>
            <a:ext cx="8229600" cy="287119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Op basis van ons plan plus de activiteiten van PS, samen met de PS staf, een PPS - Privaat Publiek </a:t>
            </a:r>
            <a:r>
              <a:rPr lang="nl-NL" sz="2800" dirty="0" err="1" smtClean="0">
                <a:latin typeface="+mj-lt"/>
                <a:ea typeface="+mj-ea"/>
                <a:cs typeface="+mj-cs"/>
              </a:rPr>
              <a:t>Samenwerkings-verband</a:t>
            </a:r>
            <a:r>
              <a:rPr lang="nl-NL" sz="2800" dirty="0" smtClean="0">
                <a:latin typeface="+mj-lt"/>
                <a:ea typeface="+mj-ea"/>
                <a:cs typeface="+mj-cs"/>
              </a:rPr>
              <a:t> - voorstel voor de 2</a:t>
            </a:r>
            <a:r>
              <a:rPr lang="nl-NL" sz="2800" baseline="30000" dirty="0" smtClean="0">
                <a:latin typeface="+mj-lt"/>
                <a:ea typeface="+mj-ea"/>
                <a:cs typeface="+mj-cs"/>
              </a:rPr>
              <a:t>de</a:t>
            </a:r>
            <a:r>
              <a:rPr lang="nl-NL" sz="2800" dirty="0" smtClean="0">
                <a:latin typeface="+mj-lt"/>
                <a:ea typeface="+mj-ea"/>
                <a:cs typeface="+mj-cs"/>
              </a:rPr>
              <a:t> Kamer ontwikkelen:</a:t>
            </a:r>
          </a:p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* Juli t/m september – Voorstel schrijven;</a:t>
            </a:r>
          </a:p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** Juli t/m december – Politiek en netwerken;</a:t>
            </a:r>
          </a:p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*** Kantoor, ontvangst, drukwerk,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467545" y="548680"/>
          <a:ext cx="8208910" cy="3724554"/>
        </p:xfrm>
        <a:graphic>
          <a:graphicData uri="http://schemas.openxmlformats.org/drawingml/2006/table">
            <a:tbl>
              <a:tblPr/>
              <a:tblGrid>
                <a:gridCol w="2453053"/>
                <a:gridCol w="1346774"/>
                <a:gridCol w="1346774"/>
                <a:gridCol w="1346774"/>
                <a:gridCol w="1715535"/>
              </a:tblGrid>
              <a:tr h="432048">
                <a:tc gridSpan="5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Stg.</a:t>
                      </a:r>
                      <a:r>
                        <a:rPr lang="nl-NL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HDN -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Vooruitgemaakte </a:t>
                      </a:r>
                      <a:r>
                        <a:rPr lang="nl-NL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kosten tot juli 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6181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Maanden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Uren/</a:t>
                      </a:r>
                      <a:r>
                        <a:rPr lang="nl-NL" sz="18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mnd</a:t>
                      </a:r>
                      <a:endParaRPr lang="nl-N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Uurtarief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6181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Jan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van der West*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36.000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81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Jan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van der West**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40.000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81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Emile van Essen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40.000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81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Willem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Staring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20.000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81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Paul Kaiser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10.000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81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Martine Buch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10.000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90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Dirk van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Bodegom***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     5.000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904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€           161.000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el 1"/>
          <p:cNvSpPr txBox="1">
            <a:spLocks/>
          </p:cNvSpPr>
          <p:nvPr/>
        </p:nvSpPr>
        <p:spPr>
          <a:xfrm>
            <a:off x="457200" y="4365104"/>
            <a:ext cx="8229600" cy="2016224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Ontwikkel inzet tot nu toe – producties en vergaderingen: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* Van 2006 tot November 2009;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** Van November 2009 tot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Juli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2011;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***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Eénmalig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t.b.v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.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schetsvoorstel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latin typeface="+mj-lt"/>
                <a:ea typeface="+mj-ea"/>
                <a:cs typeface="+mj-cs"/>
              </a:rPr>
              <a:t>nieuwbouw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.</a:t>
            </a:r>
            <a:endParaRPr lang="nl-NL" sz="2800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539553" y="620688"/>
          <a:ext cx="8136905" cy="3250083"/>
        </p:xfrm>
        <a:graphic>
          <a:graphicData uri="http://schemas.openxmlformats.org/drawingml/2006/table">
            <a:tbl>
              <a:tblPr/>
              <a:tblGrid>
                <a:gridCol w="2431536"/>
                <a:gridCol w="1334961"/>
                <a:gridCol w="1334961"/>
                <a:gridCol w="1334961"/>
                <a:gridCol w="1700486"/>
              </a:tblGrid>
              <a:tr h="55489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  <a:r>
                        <a:rPr lang="nl-NL" sz="2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Stg.</a:t>
                      </a:r>
                      <a:r>
                        <a:rPr lang="nl-NL" sz="2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HDN - </a:t>
                      </a:r>
                      <a:r>
                        <a:rPr lang="nl-NL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Kostenraming </a:t>
                      </a:r>
                      <a:r>
                        <a:rPr lang="nl-NL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t/m december 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528469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Generaal totaal </a:t>
                      </a:r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+ 2.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€           461.000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28469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Reserve/onvoorzien*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€            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46.100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469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BTW, Terug te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vorderen**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461.000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€             87.590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892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Afrondingen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€             </a:t>
                      </a:r>
                      <a:r>
                        <a:rPr lang="nl-NL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5.310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892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€           600.000 </a:t>
                      </a:r>
                    </a:p>
                  </a:txBody>
                  <a:tcPr marL="85725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el 1"/>
          <p:cNvSpPr txBox="1">
            <a:spLocks/>
          </p:cNvSpPr>
          <p:nvPr/>
        </p:nvSpPr>
        <p:spPr>
          <a:xfrm>
            <a:off x="457200" y="4086200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1. Najaar 2011  € 300.000, 2. Half 2011  € 161.000;</a:t>
            </a:r>
          </a:p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* 10% van voorziene kosten;</a:t>
            </a:r>
          </a:p>
          <a:p>
            <a:pPr fontAlgn="auto">
              <a:spcAft>
                <a:spcPts val="0"/>
              </a:spcAft>
              <a:defRPr/>
            </a:pPr>
            <a:r>
              <a:rPr lang="nl-NL" sz="2800" dirty="0" smtClean="0">
                <a:latin typeface="+mj-lt"/>
                <a:ea typeface="+mj-ea"/>
                <a:cs typeface="+mj-cs"/>
              </a:rPr>
              <a:t>** Door Stg. HDN te voldoen en op termijn terug te vorderen.</a:t>
            </a:r>
            <a:endParaRPr lang="en-US" sz="28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878</Words>
  <Application>Microsoft Office PowerPoint</Application>
  <PresentationFormat>Diavoorstelling (4:3)</PresentationFormat>
  <Paragraphs>319</Paragraphs>
  <Slides>14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Office-thema</vt:lpstr>
      <vt:lpstr>Huis der Nederlanden Budget aanvraag, t/m december 2011 Voorloopkosten en PPS voorstel Tweede Kamer</vt:lpstr>
      <vt:lpstr>HDN - Missie</vt:lpstr>
      <vt:lpstr>Dia 3</vt:lpstr>
      <vt:lpstr>Investment 2012 – 2016 – 2020 </vt:lpstr>
      <vt:lpstr>Dia 5</vt:lpstr>
      <vt:lpstr>Dia 6</vt:lpstr>
      <vt:lpstr>Dia 7</vt:lpstr>
      <vt:lpstr>Dia 8</vt:lpstr>
      <vt:lpstr>Dia 9</vt:lpstr>
      <vt:lpstr>Dia 10</vt:lpstr>
      <vt:lpstr>Verantwoording</vt:lpstr>
      <vt:lpstr>Budget type</vt:lpstr>
      <vt:lpstr>Stortingsgegevens</vt:lpstr>
      <vt:lpstr>Huis der Nederlanden Hiermee worden de Voorloopkosten en het  PPS voorstel voor de Tweede Kamer gerealiseerd.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Emile van Essen</dc:creator>
  <cp:lastModifiedBy>Emile van Essen</cp:lastModifiedBy>
  <cp:revision>120</cp:revision>
  <dcterms:created xsi:type="dcterms:W3CDTF">2010-12-02T17:53:22Z</dcterms:created>
  <dcterms:modified xsi:type="dcterms:W3CDTF">2011-07-17T09:48:58Z</dcterms:modified>
</cp:coreProperties>
</file>